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sldIdLst>
    <p:sldId id="256" r:id="rId2"/>
    <p:sldId id="291" r:id="rId3"/>
    <p:sldId id="259" r:id="rId4"/>
    <p:sldId id="258" r:id="rId5"/>
    <p:sldId id="294" r:id="rId6"/>
    <p:sldId id="295" r:id="rId7"/>
    <p:sldId id="280" r:id="rId8"/>
    <p:sldId id="296" r:id="rId9"/>
    <p:sldId id="297" r:id="rId10"/>
    <p:sldId id="298" r:id="rId11"/>
    <p:sldId id="300" r:id="rId12"/>
    <p:sldId id="299" r:id="rId13"/>
    <p:sldId id="276" r:id="rId14"/>
    <p:sldId id="281" r:id="rId15"/>
    <p:sldId id="269" r:id="rId16"/>
    <p:sldId id="292" r:id="rId17"/>
    <p:sldId id="287" r:id="rId1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00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4" autoAdjust="0"/>
    <p:restoredTop sz="94660"/>
  </p:normalViewPr>
  <p:slideViewPr>
    <p:cSldViewPr snapToGrid="0">
      <p:cViewPr>
        <p:scale>
          <a:sx n="90" d="100"/>
          <a:sy n="90" d="100"/>
        </p:scale>
        <p:origin x="240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B7A4E-6D8A-4F14-9AAF-B93A58DF7BD2}" type="datetimeFigureOut">
              <a:rPr lang="ru-RU"/>
              <a:pPr>
                <a:defRPr/>
              </a:pPr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D5F70-6325-4312-BC9C-BC7B36404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7811E-BD37-4121-8EEA-F597C97B8AAC}" type="datetimeFigureOut">
              <a:rPr lang="ru-RU"/>
              <a:pPr>
                <a:defRPr/>
              </a:pPr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BF309-ADD7-4DA8-AA20-14829FB47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5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5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A47EF-4F5F-4617-9862-2DBD77128F67}" type="datetimeFigureOut">
              <a:rPr lang="ru-RU"/>
              <a:pPr>
                <a:defRPr/>
              </a:pPr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B27C6-B766-4561-B3B8-D1F3EAE0D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B9926-EDF2-4B17-AC03-329E91230F05}" type="datetimeFigureOut">
              <a:rPr lang="ru-RU"/>
              <a:pPr>
                <a:defRPr/>
              </a:pPr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BE7B8-5C8D-4399-90CB-533CC3CB2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B4734-C7B7-4309-B21B-E807D1445D24}" type="datetimeFigureOut">
              <a:rPr lang="ru-RU"/>
              <a:pPr>
                <a:defRPr/>
              </a:pPr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E0ED6-4A98-4CBB-8336-7780BBBB3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3B6FC-6DF3-4E19-92F8-2D8407AA18E5}" type="datetimeFigureOut">
              <a:rPr lang="ru-RU"/>
              <a:pPr>
                <a:defRPr/>
              </a:pPr>
              <a:t>24.11.2019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AC583-8F67-4B05-AE84-633554C53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AEBD-C305-483E-BF40-9609C571A47A}" type="datetimeFigureOut">
              <a:rPr lang="ru-RU"/>
              <a:pPr>
                <a:defRPr/>
              </a:pPr>
              <a:t>24.11.2019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3E1B8-86D6-4D5C-B2E7-E1061D06A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D3246-C665-4924-94F5-C61A3536CAC0}" type="datetimeFigureOut">
              <a:rPr lang="ru-RU"/>
              <a:pPr>
                <a:defRPr/>
              </a:pPr>
              <a:t>24.11.2019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0D4E4-233C-4B62-9AC2-3B7534B25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D57A6-E1DA-479F-AB3A-AF271650270A}" type="datetimeFigureOut">
              <a:rPr lang="ru-RU"/>
              <a:pPr>
                <a:defRPr/>
              </a:pPr>
              <a:t>24.11.2019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5BB69-C3BB-48E1-9003-891275403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B8E12-C5B2-4D53-8D7E-89F138875F74}" type="datetimeFigureOut">
              <a:rPr lang="ru-RU"/>
              <a:pPr>
                <a:defRPr/>
              </a:pPr>
              <a:t>24.11.2019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E4DF9-4D8B-4F2B-BB30-4C5507CC2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1178B-BEAE-4D3B-B180-2B20850A5398}" type="datetimeFigureOut">
              <a:rPr lang="ru-RU"/>
              <a:pPr>
                <a:defRPr/>
              </a:pPr>
              <a:t>24.11.2019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C5F97-9FC7-435B-A01D-2F0310DB6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30000">
              <a:schemeClr val="accent3">
                <a:lumMod val="60000"/>
                <a:lumOff val="40000"/>
              </a:schemeClr>
            </a:gs>
            <a:gs pos="100000">
              <a:schemeClr val="accent5">
                <a:lumMod val="75000"/>
                <a:alpha val="85000"/>
              </a:schemeClr>
            </a:gs>
            <a:gs pos="100000">
              <a:srgbClr val="FFC000"/>
            </a:gs>
            <a:gs pos="0">
              <a:srgbClr val="FFC000">
                <a:alpha val="65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4808AA-7151-4AE0-9D42-5E3BBCCB6FF9}" type="datetimeFigureOut">
              <a:rPr lang="ru-RU"/>
              <a:pPr>
                <a:defRPr/>
              </a:pPr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CFBC70-4B9A-4434-BCBA-CE032DB19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5" r:id="rId2"/>
    <p:sldLayoutId id="2147483804" r:id="rId3"/>
    <p:sldLayoutId id="2147483803" r:id="rId4"/>
    <p:sldLayoutId id="2147483802" r:id="rId5"/>
    <p:sldLayoutId id="2147483801" r:id="rId6"/>
    <p:sldLayoutId id="2147483800" r:id="rId7"/>
    <p:sldLayoutId id="2147483799" r:id="rId8"/>
    <p:sldLayoutId id="2147483798" r:id="rId9"/>
    <p:sldLayoutId id="2147483797" r:id="rId10"/>
    <p:sldLayoutId id="21474837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>
            <a:off x="1876425" y="274638"/>
            <a:ext cx="8982076" cy="1143000"/>
          </a:xfrm>
        </p:spPr>
        <p:txBody>
          <a:bodyPr/>
          <a:lstStyle/>
          <a:p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– </a:t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 комбинированного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вида №8 «Солнышко»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Барабинского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Новосибирской области</a:t>
            </a:r>
          </a:p>
        </p:txBody>
      </p:sp>
      <p:sp>
        <p:nvSpPr>
          <p:cNvPr id="133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b="1" dirty="0" smtClean="0"/>
              <a:t>«Детское экспериментирование как средство познавательного развития дошкольников».</a:t>
            </a:r>
            <a:endParaRPr lang="ru-RU" sz="4400" dirty="0" smtClean="0"/>
          </a:p>
          <a:p>
            <a:pPr algn="ctr">
              <a:buFont typeface="Arial" charset="0"/>
              <a:buNone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 Горшкова Татьяна Анатольевна</a:t>
            </a:r>
            <a:endParaRPr lang="ru-RU" sz="36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Эксперименты с песком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Desktop\фотоэкспериментирование\игры спеском\IMG_20191030_1549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279" y="1949264"/>
            <a:ext cx="2115879" cy="323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фотоэкспериментирование\игры спеском\IMG_20191030_1549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4195" y="1962160"/>
            <a:ext cx="2069592" cy="308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фотоэкспериментирование\игры спеском\IMG_20191030_1554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8109" y="1913501"/>
            <a:ext cx="2192243" cy="315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фотоэкспериментирование\игры спеском\IMG_20191030_15574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27354" y="1868163"/>
            <a:ext cx="2206954" cy="313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песка</a:t>
            </a:r>
            <a:endParaRPr lang="ru-RU" dirty="0"/>
          </a:p>
        </p:txBody>
      </p:sp>
      <p:pic>
        <p:nvPicPr>
          <p:cNvPr id="4" name="Рисунок 3" descr="C:\Users\User\Desktop\IMG_20191016_1555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0338" y="1452023"/>
            <a:ext cx="2022206" cy="252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C:\Users\User\Desktop\IMG_20191016_160109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99" y="1507345"/>
            <a:ext cx="2198538" cy="236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IMG_20191016_1600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786" y="1532898"/>
            <a:ext cx="2023758" cy="232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IMG_20191016_1602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1544" y="4027025"/>
            <a:ext cx="1874963" cy="249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IMG_20191016_16054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5250" y="3998746"/>
            <a:ext cx="1910406" cy="247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Рисование песком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esktop\фотоэкспериментирование\игры спеском\IMG_20191030_1603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212" y="2043374"/>
            <a:ext cx="2578346" cy="370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фотоэкспериментирование\игры спеском\IMG_20191030_1604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683" y="2016453"/>
            <a:ext cx="2522192" cy="360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фотоэкспериментирование\игры спеском\IMG_20191030_1604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3241" y="2019055"/>
            <a:ext cx="2493865" cy="353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0025" y="3192463"/>
            <a:ext cx="60960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Воздух – это то, чем дышим.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воздух звук мы слышим.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Воздух разный он такой!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найдём его с тобой?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914400" y="0"/>
            <a:ext cx="10363200" cy="1339703"/>
          </a:xfrm>
        </p:spPr>
        <p:txBody>
          <a:bodyPr/>
          <a:lstStyle/>
          <a:p>
            <a:r>
              <a:rPr lang="ru-RU" dirty="0" smtClean="0"/>
              <a:t>Поиграем с ветерком</a:t>
            </a:r>
            <a:endParaRPr lang="ru-RU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91385" y="1073888"/>
            <a:ext cx="11057861" cy="53907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Рисунок 11" descr="C:\Users\User\Desktop\фотоэкспериментирование\воздух\IMG_20191113_1557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3805" y="1088366"/>
            <a:ext cx="1619004" cy="195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Desktop\фотоэкспериментирование\воздух\IMG_20191113_1600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4425" y="1102658"/>
            <a:ext cx="2155145" cy="256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er\Desktop\фотоэкспериментирование\воздух\IMG_20191113_1601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358808" y="3625702"/>
            <a:ext cx="1998921" cy="26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User\Desktop\фотоэкспериментирование\воздух\IMG_20191113_16023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97973" y="3710763"/>
            <a:ext cx="2049525" cy="254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5288" y="4703763"/>
            <a:ext cx="447992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нам в трубу смотреть,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много разглядеть: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не видно просто глазом,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Микроскоп покажет сразу.</a:t>
            </a:r>
          </a:p>
        </p:txBody>
      </p:sp>
      <p:pic>
        <p:nvPicPr>
          <p:cNvPr id="20482" name="Picture 2" descr="C:\Users\Евгений\Desktop\РМО\DSCN1851.JPG"/>
          <p:cNvPicPr>
            <a:picLocks noChangeAspect="1" noChangeArrowheads="1"/>
          </p:cNvPicPr>
          <p:nvPr/>
        </p:nvPicPr>
        <p:blipFill>
          <a:blip r:embed="rId2" cstate="print"/>
          <a:srcRect t="9305" b="11938"/>
          <a:stretch>
            <a:fillRect/>
          </a:stretch>
        </p:blipFill>
        <p:spPr bwMode="auto">
          <a:xfrm>
            <a:off x="293688" y="2397125"/>
            <a:ext cx="6389687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DSCN1863"/>
          <p:cNvPicPr>
            <a:picLocks noChangeAspect="1" noChangeArrowheads="1"/>
          </p:cNvPicPr>
          <p:nvPr/>
        </p:nvPicPr>
        <p:blipFill>
          <a:blip r:embed="rId3" cstate="print"/>
          <a:srcRect b="13174"/>
          <a:stretch>
            <a:fillRect/>
          </a:stretch>
        </p:blipFill>
        <p:spPr bwMode="auto">
          <a:xfrm>
            <a:off x="6781800" y="444500"/>
            <a:ext cx="5060950" cy="329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86675" y="5592763"/>
            <a:ext cx="38560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«Узнай на ощупь»</a:t>
            </a:r>
          </a:p>
        </p:txBody>
      </p:sp>
      <p:pic>
        <p:nvPicPr>
          <p:cNvPr id="21507" name="Picture 3" descr="DSCN1870"/>
          <p:cNvPicPr>
            <a:picLocks noChangeAspect="1" noChangeArrowheads="1"/>
          </p:cNvPicPr>
          <p:nvPr/>
        </p:nvPicPr>
        <p:blipFill>
          <a:blip r:embed="rId2" cstate="print"/>
          <a:srcRect b="11324"/>
          <a:stretch>
            <a:fillRect/>
          </a:stretch>
        </p:blipFill>
        <p:spPr bwMode="auto">
          <a:xfrm>
            <a:off x="2806700" y="3268663"/>
            <a:ext cx="4872038" cy="3240087"/>
          </a:xfrm>
          <a:prstGeom prst="rect">
            <a:avLst/>
          </a:prstGeom>
          <a:noFill/>
        </p:spPr>
      </p:pic>
      <p:pic>
        <p:nvPicPr>
          <p:cNvPr id="21508" name="Picture 4" descr="DSCN1872"/>
          <p:cNvPicPr>
            <a:picLocks noChangeAspect="1" noChangeArrowheads="1"/>
          </p:cNvPicPr>
          <p:nvPr/>
        </p:nvPicPr>
        <p:blipFill>
          <a:blip r:embed="rId3" cstate="print"/>
          <a:srcRect b="14095"/>
          <a:stretch>
            <a:fillRect/>
          </a:stretch>
        </p:blipFill>
        <p:spPr bwMode="auto">
          <a:xfrm>
            <a:off x="6475413" y="511175"/>
            <a:ext cx="4868862" cy="3136900"/>
          </a:xfrm>
          <a:prstGeom prst="rect">
            <a:avLst/>
          </a:prstGeom>
          <a:noFill/>
        </p:spPr>
      </p:pic>
      <p:pic>
        <p:nvPicPr>
          <p:cNvPr id="21509" name="Picture 5" descr="DSCN1875"/>
          <p:cNvPicPr>
            <a:picLocks noChangeAspect="1" noChangeArrowheads="1"/>
          </p:cNvPicPr>
          <p:nvPr/>
        </p:nvPicPr>
        <p:blipFill>
          <a:blip r:embed="rId4" cstate="print"/>
          <a:srcRect b="11690"/>
          <a:stretch>
            <a:fillRect/>
          </a:stretch>
        </p:blipFill>
        <p:spPr bwMode="auto">
          <a:xfrm>
            <a:off x="473075" y="536575"/>
            <a:ext cx="4695825" cy="311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4216" y="1807536"/>
            <a:ext cx="76435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</a:t>
            </a:r>
            <a:endParaRPr lang="ru-RU" sz="4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63736"/>
            <a:ext cx="10972800" cy="196883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Мастер-класс 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«Путешествие утенка, или мир за забором птичьего двора»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endParaRPr lang="ru-RU" sz="6000" b="1" dirty="0"/>
          </a:p>
        </p:txBody>
      </p:sp>
      <p:pic>
        <p:nvPicPr>
          <p:cNvPr id="25602" name="Picture 2" descr="C:\Users\Евгений\Downloads\утёнок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06726" y="2166560"/>
            <a:ext cx="5720427" cy="44487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609" y="1020726"/>
            <a:ext cx="88143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«Расскажи – и я забуду,</a:t>
            </a:r>
            <a:b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покажи – и я запомню,</a:t>
            </a:r>
            <a:b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дай попробовать – и я пойму».</a:t>
            </a:r>
          </a:p>
          <a:p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r>
              <a:rPr lang="ru-RU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Китайская пословица 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949441" y="248427"/>
            <a:ext cx="4650202" cy="6200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975" y="323850"/>
            <a:ext cx="11137900" cy="6181725"/>
          </a:xfrm>
        </p:spPr>
        <p:txBody>
          <a:bodyPr rtlCol="0"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Цель</a:t>
            </a:r>
            <a:r>
              <a:rPr lang="ru-RU" sz="2800" dirty="0" smtClean="0">
                <a:solidFill>
                  <a:srgbClr val="FF0000"/>
                </a:solidFill>
              </a:rPr>
              <a:t> </a:t>
            </a:r>
            <a:r>
              <a:rPr lang="ru-RU" sz="2800" dirty="0" smtClean="0"/>
              <a:t>- создание условий для развития познавательной активности через экспериментирование.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Задачи</a:t>
            </a:r>
            <a:r>
              <a:rPr lang="ru-RU" sz="2800" dirty="0" smtClean="0">
                <a:solidFill>
                  <a:srgbClr val="FF0000"/>
                </a:solidFill>
              </a:rPr>
              <a:t>:</a:t>
            </a:r>
          </a:p>
          <a:p>
            <a:pPr lvl="0"/>
            <a:r>
              <a:rPr lang="ru-RU" sz="2800" dirty="0" smtClean="0"/>
              <a:t>организовать развивающую предметно-пространственную среду, способствующую развитию познавательных интересов;</a:t>
            </a:r>
          </a:p>
          <a:p>
            <a:pPr lvl="0"/>
            <a:r>
              <a:rPr lang="ru-RU" sz="2800" dirty="0" smtClean="0"/>
              <a:t>развивать познавательный интерес детей в процессе экспериментирования;</a:t>
            </a:r>
          </a:p>
          <a:p>
            <a:pPr lvl="0"/>
            <a:r>
              <a:rPr lang="ru-RU" sz="2800" dirty="0" smtClean="0"/>
              <a:t>обучать логическим операциям: сравнение, анализ, классификация;</a:t>
            </a:r>
          </a:p>
          <a:p>
            <a:pPr lvl="0"/>
            <a:r>
              <a:rPr lang="ru-RU" sz="2800" dirty="0" smtClean="0"/>
              <a:t>развивать умение планировать свою деятельность, выдвигать гипотезы, сравнивать и делать выводы.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900" y="409575"/>
            <a:ext cx="10972800" cy="191611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sz="2800" b="1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    Детское экспериментирование – это особая форма поисковой деятельности дошкольников, в которой проявляется собственная активность детей, направленная на получение новых сведений и новых знаний. </a:t>
            </a:r>
          </a:p>
          <a:p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вгений\Desktop\фоточки\ЙЙЙЙ\P1020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702" y="2466755"/>
            <a:ext cx="5493485" cy="4120114"/>
          </a:xfrm>
          <a:prstGeom prst="rect">
            <a:avLst/>
          </a:prstGeom>
          <a:noFill/>
        </p:spPr>
      </p:pic>
      <p:pic>
        <p:nvPicPr>
          <p:cNvPr id="1030" name="Picture 6" descr="C:\Users\Евгений\Desktop\фоточки\ЙЙЙЙ\P10204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3089" y="2562447"/>
            <a:ext cx="5054008" cy="3790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Евгений\Desktop\фоточки\ЙЙЙЙ\P10203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303" y="164507"/>
            <a:ext cx="5626111" cy="2770078"/>
          </a:xfrm>
          <a:prstGeom prst="rect">
            <a:avLst/>
          </a:prstGeom>
          <a:noFill/>
        </p:spPr>
      </p:pic>
      <p:pic>
        <p:nvPicPr>
          <p:cNvPr id="5" name="Picture 4" descr="C:\Users\Евгений\Desktop\фоточки\ЙЙЙЙ\P1020367.JPG"/>
          <p:cNvPicPr>
            <a:picLocks noChangeAspect="1" noChangeArrowheads="1"/>
          </p:cNvPicPr>
          <p:nvPr/>
        </p:nvPicPr>
        <p:blipFill>
          <a:blip r:embed="rId3" cstate="print"/>
          <a:srcRect t="14341"/>
          <a:stretch>
            <a:fillRect/>
          </a:stretch>
        </p:blipFill>
        <p:spPr bwMode="auto">
          <a:xfrm>
            <a:off x="6783572" y="1652340"/>
            <a:ext cx="4408970" cy="5035567"/>
          </a:xfrm>
          <a:prstGeom prst="rect">
            <a:avLst/>
          </a:prstGeom>
          <a:noFill/>
        </p:spPr>
      </p:pic>
      <p:pic>
        <p:nvPicPr>
          <p:cNvPr id="6" name="Picture 5" descr="C:\Users\Евгений\Desktop\фоточки\ЙЙЙЙ\P10203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037" y="2998381"/>
            <a:ext cx="5146158" cy="3859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Кинетический песок</a:t>
            </a:r>
            <a:endParaRPr lang="ru-RU" dirty="0"/>
          </a:p>
        </p:txBody>
      </p:sp>
      <p:pic>
        <p:nvPicPr>
          <p:cNvPr id="6" name="Содержимое 5" descr="C:\Users\User\Desktop\фотоэкспериментирование\воздух\IMG_20191122_101058_BURST001_COVE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4521" y="2126958"/>
            <a:ext cx="2497576" cy="367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фотоэкспериментирование\воздух\IMG_20191122_0948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0883" y="2135560"/>
            <a:ext cx="2339163" cy="365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фотоэкспериментирование\воздух\IMG_20191122_0946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8867553" y="2264735"/>
            <a:ext cx="3186222" cy="293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фотоэкспериментирование\воздух\IMG_20191122_09480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3964" y="2075723"/>
            <a:ext cx="2278583" cy="368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914400" y="435936"/>
            <a:ext cx="10363200" cy="1010092"/>
          </a:xfrm>
        </p:spPr>
        <p:txBody>
          <a:bodyPr/>
          <a:lstStyle/>
          <a:p>
            <a:r>
              <a:rPr lang="ru-RU" dirty="0" smtClean="0"/>
              <a:t>Какая вода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828799" y="1244009"/>
            <a:ext cx="9473610" cy="53588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 descr="C:\Users\User\Desktop\фотоэкспериментирование\IMG_20191002_1607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1664" y="1254641"/>
            <a:ext cx="2041453" cy="250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фотоэкспериментирование\IMG_20191002_1605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4623" y="2488018"/>
            <a:ext cx="2232837" cy="272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фотоэкспериментирование\IMG_20191002_1608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6799" y="1307805"/>
            <a:ext cx="1967019" cy="251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фотоэкспериментирование\IMG_20191002_1609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9255" y="3965941"/>
            <a:ext cx="1998922" cy="255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Desktop\фотоэкспериментирование\IMG_20191002_16110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48577" y="4125432"/>
            <a:ext cx="2232835" cy="239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с водой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esktop\фотоэкспериментирование\IMG_20191002_1614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584" y="1869972"/>
            <a:ext cx="2704522" cy="360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фотоэкспериментирование\IMG_20191002_1618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5165" y="1788603"/>
            <a:ext cx="3004583" cy="354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фотоэкспериментирование\IMG_20191002_1618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27311" y="1826486"/>
            <a:ext cx="2573079" cy="340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Поиграем с солнышком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esktop\фотоэкспериментирование\солнечные зайчики\IMG_20191007_1052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930" y="2166937"/>
            <a:ext cx="3062177" cy="36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фотоэкспериментирование\солнечные зайчики\IMG_20191007_1053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361868" y="2069607"/>
            <a:ext cx="3155349" cy="371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фотоэкспериментирование\солнечные зайчики\IMG_20191007_10555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8093" y="1977656"/>
            <a:ext cx="2892056" cy="36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1286</TotalTime>
  <Words>129</Words>
  <Application>Microsoft Office PowerPoint</Application>
  <PresentationFormat>Произвольный</PresentationFormat>
  <Paragraphs>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казенное дошкольное образовательное учреждение –  детский сад комбинированного вида №8 «Солнышко»  Барабинского района Новосибирской области</vt:lpstr>
      <vt:lpstr>Слайд 2</vt:lpstr>
      <vt:lpstr>Слайд 3</vt:lpstr>
      <vt:lpstr>Слайд 4</vt:lpstr>
      <vt:lpstr>Слайд 5</vt:lpstr>
      <vt:lpstr>Кинетический песок</vt:lpstr>
      <vt:lpstr>Какая вода</vt:lpstr>
      <vt:lpstr>Игры с водой</vt:lpstr>
      <vt:lpstr>Поиграем с солнышком</vt:lpstr>
      <vt:lpstr>Эксперименты с песком</vt:lpstr>
      <vt:lpstr>Свойства песка</vt:lpstr>
      <vt:lpstr>Рисование песком</vt:lpstr>
      <vt:lpstr>Поиграем с ветерком</vt:lpstr>
      <vt:lpstr>Слайд 14</vt:lpstr>
      <vt:lpstr>Слайд 15</vt:lpstr>
      <vt:lpstr>Слайд 16</vt:lpstr>
      <vt:lpstr>Мастер-класс  «Путешествие утенка, или мир за забором птичьего двора»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познавательной активности детей старшего дошкольного возраста через экспериментальную деятельность</dc:title>
  <dc:creator>жека</dc:creator>
  <cp:lastModifiedBy>User</cp:lastModifiedBy>
  <cp:revision>142</cp:revision>
  <dcterms:created xsi:type="dcterms:W3CDTF">2016-02-24T15:55:37Z</dcterms:created>
  <dcterms:modified xsi:type="dcterms:W3CDTF">2019-11-24T11:29:36Z</dcterms:modified>
</cp:coreProperties>
</file>